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39"/>
  </p:notesMasterIdLst>
  <p:sldIdLst>
    <p:sldId id="256" r:id="rId2"/>
    <p:sldId id="327" r:id="rId3"/>
    <p:sldId id="287" r:id="rId4"/>
    <p:sldId id="288" r:id="rId5"/>
    <p:sldId id="289" r:id="rId6"/>
    <p:sldId id="290" r:id="rId7"/>
    <p:sldId id="295" r:id="rId8"/>
    <p:sldId id="328" r:id="rId9"/>
    <p:sldId id="291" r:id="rId10"/>
    <p:sldId id="330" r:id="rId11"/>
    <p:sldId id="292" r:id="rId12"/>
    <p:sldId id="293" r:id="rId13"/>
    <p:sldId id="297" r:id="rId14"/>
    <p:sldId id="294" r:id="rId15"/>
    <p:sldId id="296" r:id="rId16"/>
    <p:sldId id="300" r:id="rId17"/>
    <p:sldId id="331" r:id="rId18"/>
    <p:sldId id="301" r:id="rId19"/>
    <p:sldId id="302" r:id="rId20"/>
    <p:sldId id="329" r:id="rId21"/>
    <p:sldId id="306" r:id="rId22"/>
    <p:sldId id="313" r:id="rId23"/>
    <p:sldId id="339" r:id="rId24"/>
    <p:sldId id="332" r:id="rId25"/>
    <p:sldId id="314" r:id="rId26"/>
    <p:sldId id="334" r:id="rId27"/>
    <p:sldId id="335" r:id="rId28"/>
    <p:sldId id="315" r:id="rId29"/>
    <p:sldId id="317" r:id="rId30"/>
    <p:sldId id="333" r:id="rId31"/>
    <p:sldId id="318" r:id="rId32"/>
    <p:sldId id="320" r:id="rId33"/>
    <p:sldId id="336" r:id="rId34"/>
    <p:sldId id="337" r:id="rId35"/>
    <p:sldId id="321" r:id="rId36"/>
    <p:sldId id="323" r:id="rId37"/>
    <p:sldId id="338" r:id="rId38"/>
  </p:sldIdLst>
  <p:sldSz cx="9144000" cy="6858000" type="screen4x3"/>
  <p:notesSz cx="7010400" cy="9236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4" autoAdjust="0"/>
    <p:restoredTop sz="94660"/>
  </p:normalViewPr>
  <p:slideViewPr>
    <p:cSldViewPr>
      <p:cViewPr varScale="1">
        <p:scale>
          <a:sx n="153" d="100"/>
          <a:sy n="153" d="100"/>
        </p:scale>
        <p:origin x="30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056" y="-12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Gong" userId="0ff8c509-1087-48ec-bf60-e4c00b098044" providerId="ADAL" clId="{6530B703-8E76-5142-A045-679D36CD58FE}"/>
    <pc:docChg chg="custSel modSld">
      <pc:chgData name="Xun Gong" userId="0ff8c509-1087-48ec-bf60-e4c00b098044" providerId="ADAL" clId="{6530B703-8E76-5142-A045-679D36CD58FE}" dt="2022-01-16T22:19:14.961" v="4"/>
      <pc:docMkLst>
        <pc:docMk/>
      </pc:docMkLst>
      <pc:sldChg chg="addSp delSp">
        <pc:chgData name="Xun Gong" userId="0ff8c509-1087-48ec-bf60-e4c00b098044" providerId="ADAL" clId="{6530B703-8E76-5142-A045-679D36CD58FE}" dt="2022-01-16T22:19:14.961" v="4"/>
        <pc:sldMkLst>
          <pc:docMk/>
          <pc:sldMk cId="0" sldId="300"/>
        </pc:sldMkLst>
        <pc:grpChg chg="add del">
          <ac:chgData name="Xun Gong" userId="0ff8c509-1087-48ec-bf60-e4c00b098044" providerId="ADAL" clId="{6530B703-8E76-5142-A045-679D36CD58FE}" dt="2022-01-16T22:19:14.943" v="3"/>
          <ac:grpSpMkLst>
            <pc:docMk/>
            <pc:sldMk cId="0" sldId="300"/>
            <ac:grpSpMk id="4" creationId="{6D75D896-C118-CB4F-884E-F7A61D69597D}"/>
          </ac:grpSpMkLst>
        </pc:grpChg>
        <pc:inkChg chg="add del topLvl">
          <ac:chgData name="Xun Gong" userId="0ff8c509-1087-48ec-bf60-e4c00b098044" providerId="ADAL" clId="{6530B703-8E76-5142-A045-679D36CD58FE}" dt="2022-01-16T22:19:14.961" v="4"/>
          <ac:inkMkLst>
            <pc:docMk/>
            <pc:sldMk cId="0" sldId="300"/>
            <ac:inkMk id="2" creationId="{193D8268-C8A8-0D42-A0F3-22DA61B80B1F}"/>
          </ac:inkMkLst>
        </pc:inkChg>
        <pc:inkChg chg="add del topLvl">
          <ac:chgData name="Xun Gong" userId="0ff8c509-1087-48ec-bf60-e4c00b098044" providerId="ADAL" clId="{6530B703-8E76-5142-A045-679D36CD58FE}" dt="2022-01-16T22:19:14.943" v="3"/>
          <ac:inkMkLst>
            <pc:docMk/>
            <pc:sldMk cId="0" sldId="300"/>
            <ac:inkMk id="3" creationId="{63C47D28-8E1E-9C4E-8E88-199DAC0ADF08}"/>
          </ac:inkMkLst>
        </pc:inkChg>
      </pc:sldChg>
    </pc:docChg>
  </pc:docChgLst>
  <pc:docChgLst>
    <pc:chgData name="Xun Gong" userId="0ff8c509-1087-48ec-bf60-e4c00b098044" providerId="ADAL" clId="{CF2DB4FB-B4D2-445C-97EB-AD91304E60D7}"/>
    <pc:docChg chg="addSld modSld">
      <pc:chgData name="Xun Gong" userId="0ff8c509-1087-48ec-bf60-e4c00b098044" providerId="ADAL" clId="{CF2DB4FB-B4D2-445C-97EB-AD91304E60D7}" dt="2022-01-20T01:49:16.173" v="48" actId="14100"/>
      <pc:docMkLst>
        <pc:docMk/>
      </pc:docMkLst>
      <pc:sldChg chg="addSp delSp modSp">
        <pc:chgData name="Xun Gong" userId="0ff8c509-1087-48ec-bf60-e4c00b098044" providerId="ADAL" clId="{CF2DB4FB-B4D2-445C-97EB-AD91304E60D7}" dt="2022-01-20T01:42:18.987" v="11" actId="21"/>
        <pc:sldMkLst>
          <pc:docMk/>
          <pc:sldMk cId="0" sldId="313"/>
        </pc:sldMkLst>
        <pc:picChg chg="add del mod">
          <ac:chgData name="Xun Gong" userId="0ff8c509-1087-48ec-bf60-e4c00b098044" providerId="ADAL" clId="{CF2DB4FB-B4D2-445C-97EB-AD91304E60D7}" dt="2022-01-20T01:42:18.987" v="11" actId="21"/>
          <ac:picMkLst>
            <pc:docMk/>
            <pc:sldMk cId="0" sldId="313"/>
            <ac:picMk id="1026" creationId="{0BA2ACB1-CC39-4550-9953-C2E64E1E3918}"/>
          </ac:picMkLst>
        </pc:picChg>
      </pc:sldChg>
      <pc:sldChg chg="addSp modSp">
        <pc:chgData name="Xun Gong" userId="0ff8c509-1087-48ec-bf60-e4c00b098044" providerId="ADAL" clId="{CF2DB4FB-B4D2-445C-97EB-AD91304E60D7}" dt="2022-01-20T01:46:10.409" v="36" actId="1076"/>
        <pc:sldMkLst>
          <pc:docMk/>
          <pc:sldMk cId="0" sldId="317"/>
        </pc:sldMkLst>
        <pc:spChg chg="mod">
          <ac:chgData name="Xun Gong" userId="0ff8c509-1087-48ec-bf60-e4c00b098044" providerId="ADAL" clId="{CF2DB4FB-B4D2-445C-97EB-AD91304E60D7}" dt="2022-01-20T01:46:08.852" v="35" actId="1076"/>
          <ac:spMkLst>
            <pc:docMk/>
            <pc:sldMk cId="0" sldId="317"/>
            <ac:spMk id="59395" creationId="{00000000-0000-0000-0000-000000000000}"/>
          </ac:spMkLst>
        </pc:spChg>
        <pc:picChg chg="add mod">
          <ac:chgData name="Xun Gong" userId="0ff8c509-1087-48ec-bf60-e4c00b098044" providerId="ADAL" clId="{CF2DB4FB-B4D2-445C-97EB-AD91304E60D7}" dt="2022-01-20T01:46:10.409" v="36" actId="1076"/>
          <ac:picMkLst>
            <pc:docMk/>
            <pc:sldMk cId="0" sldId="317"/>
            <ac:picMk id="2050" creationId="{413BE402-D4E5-419D-B197-E29F54B003BA}"/>
          </ac:picMkLst>
        </pc:picChg>
      </pc:sldChg>
      <pc:sldChg chg="addSp modSp">
        <pc:chgData name="Xun Gong" userId="0ff8c509-1087-48ec-bf60-e4c00b098044" providerId="ADAL" clId="{CF2DB4FB-B4D2-445C-97EB-AD91304E60D7}" dt="2022-01-20T01:49:16.173" v="48" actId="14100"/>
        <pc:sldMkLst>
          <pc:docMk/>
          <pc:sldMk cId="0" sldId="321"/>
        </pc:sldMkLst>
        <pc:picChg chg="add mod">
          <ac:chgData name="Xun Gong" userId="0ff8c509-1087-48ec-bf60-e4c00b098044" providerId="ADAL" clId="{CF2DB4FB-B4D2-445C-97EB-AD91304E60D7}" dt="2022-01-20T01:49:16.173" v="48" actId="14100"/>
          <ac:picMkLst>
            <pc:docMk/>
            <pc:sldMk cId="0" sldId="321"/>
            <ac:picMk id="3074" creationId="{FCE6D07F-02F8-40E5-8B58-2D0476899DA0}"/>
          </ac:picMkLst>
        </pc:picChg>
        <pc:picChg chg="mod">
          <ac:chgData name="Xun Gong" userId="0ff8c509-1087-48ec-bf60-e4c00b098044" providerId="ADAL" clId="{CF2DB4FB-B4D2-445C-97EB-AD91304E60D7}" dt="2022-01-20T01:49:03.761" v="44" actId="1076"/>
          <ac:picMkLst>
            <pc:docMk/>
            <pc:sldMk cId="0" sldId="321"/>
            <ac:picMk id="67586" creationId="{00000000-0000-0000-0000-000000000000}"/>
          </ac:picMkLst>
        </pc:picChg>
      </pc:sldChg>
      <pc:sldChg chg="addSp modSp mod">
        <pc:chgData name="Xun Gong" userId="0ff8c509-1087-48ec-bf60-e4c00b098044" providerId="ADAL" clId="{CF2DB4FB-B4D2-445C-97EB-AD91304E60D7}" dt="2022-01-20T01:33:56.659" v="6" actId="1076"/>
        <pc:sldMkLst>
          <pc:docMk/>
          <pc:sldMk cId="2220426817" sldId="334"/>
        </pc:sldMkLst>
        <pc:picChg chg="add mod modCrop">
          <ac:chgData name="Xun Gong" userId="0ff8c509-1087-48ec-bf60-e4c00b098044" providerId="ADAL" clId="{CF2DB4FB-B4D2-445C-97EB-AD91304E60D7}" dt="2022-01-20T01:33:56.659" v="6" actId="1076"/>
          <ac:picMkLst>
            <pc:docMk/>
            <pc:sldMk cId="2220426817" sldId="334"/>
            <ac:picMk id="6" creationId="{73D43311-0A42-4B3C-A018-096C0105A774}"/>
          </ac:picMkLst>
        </pc:picChg>
      </pc:sldChg>
      <pc:sldChg chg="addSp delSp modSp add">
        <pc:chgData name="Xun Gong" userId="0ff8c509-1087-48ec-bf60-e4c00b098044" providerId="ADAL" clId="{CF2DB4FB-B4D2-445C-97EB-AD91304E60D7}" dt="2022-01-20T01:43:32.914" v="32" actId="14100"/>
        <pc:sldMkLst>
          <pc:docMk/>
          <pc:sldMk cId="3598479991" sldId="339"/>
        </pc:sldMkLst>
        <pc:spChg chg="add del mod">
          <ac:chgData name="Xun Gong" userId="0ff8c509-1087-48ec-bf60-e4c00b098044" providerId="ADAL" clId="{CF2DB4FB-B4D2-445C-97EB-AD91304E60D7}" dt="2022-01-20T01:42:39.201" v="15" actId="478"/>
          <ac:spMkLst>
            <pc:docMk/>
            <pc:sldMk cId="3598479991" sldId="339"/>
            <ac:spMk id="2" creationId="{215631C5-31C9-4C44-8548-AC82919D7425}"/>
          </ac:spMkLst>
        </pc:spChg>
        <pc:picChg chg="add mod">
          <ac:chgData name="Xun Gong" userId="0ff8c509-1087-48ec-bf60-e4c00b098044" providerId="ADAL" clId="{CF2DB4FB-B4D2-445C-97EB-AD91304E60D7}" dt="2022-01-20T01:43:20.117" v="29" actId="1076"/>
          <ac:picMkLst>
            <pc:docMk/>
            <pc:sldMk cId="3598479991" sldId="339"/>
            <ac:picMk id="3" creationId="{ED5E0715-CAF5-4F1F-BD34-1C898BA249C2}"/>
          </ac:picMkLst>
        </pc:picChg>
        <pc:picChg chg="mod">
          <ac:chgData name="Xun Gong" userId="0ff8c509-1087-48ec-bf60-e4c00b098044" providerId="ADAL" clId="{CF2DB4FB-B4D2-445C-97EB-AD91304E60D7}" dt="2022-01-20T01:43:32.914" v="32" actId="14100"/>
          <ac:picMkLst>
            <pc:docMk/>
            <pc:sldMk cId="3598479991" sldId="339"/>
            <ac:picMk id="1026" creationId="{0BA2ACB1-CC39-4550-9953-C2E64E1E3918}"/>
          </ac:picMkLst>
        </pc:picChg>
        <pc:picChg chg="del">
          <ac:chgData name="Xun Gong" userId="0ff8c509-1087-48ec-bf60-e4c00b098044" providerId="ADAL" clId="{CF2DB4FB-B4D2-445C-97EB-AD91304E60D7}" dt="2022-01-20T01:42:34.071" v="13" actId="478"/>
          <ac:picMkLst>
            <pc:docMk/>
            <pc:sldMk cId="3598479991" sldId="339"/>
            <ac:picMk id="51203" creationId="{00000000-0000-0000-0000-000000000000}"/>
          </ac:picMkLst>
        </pc:picChg>
        <pc:picChg chg="del">
          <ac:chgData name="Xun Gong" userId="0ff8c509-1087-48ec-bf60-e4c00b098044" providerId="ADAL" clId="{CF2DB4FB-B4D2-445C-97EB-AD91304E60D7}" dt="2022-01-20T01:42:36.572" v="14" actId="478"/>
          <ac:picMkLst>
            <pc:docMk/>
            <pc:sldMk cId="3598479991" sldId="339"/>
            <ac:picMk id="51204" creationId="{00000000-0000-0000-0000-000000000000}"/>
          </ac:picMkLst>
        </pc:picChg>
        <pc:picChg chg="del">
          <ac:chgData name="Xun Gong" userId="0ff8c509-1087-48ec-bf60-e4c00b098044" providerId="ADAL" clId="{CF2DB4FB-B4D2-445C-97EB-AD91304E60D7}" dt="2022-01-20T01:42:40.073" v="16" actId="478"/>
          <ac:picMkLst>
            <pc:docMk/>
            <pc:sldMk cId="3598479991" sldId="339"/>
            <ac:picMk id="51205" creationId="{00000000-0000-0000-0000-000000000000}"/>
          </ac:picMkLst>
        </pc:picChg>
      </pc:sldChg>
    </pc:docChg>
  </pc:docChgLst>
  <pc:docChgLst>
    <pc:chgData name="Xun Gong" userId="0ff8c509-1087-48ec-bf60-e4c00b098044" providerId="ADAL" clId="{CFA7CD96-D8CE-4D0E-93A6-FD9B2DF89067}"/>
    <pc:docChg chg="modSld">
      <pc:chgData name="Xun Gong" userId="0ff8c509-1087-48ec-bf60-e4c00b098044" providerId="ADAL" clId="{CFA7CD96-D8CE-4D0E-93A6-FD9B2DF89067}" dt="2022-05-17T17:51:55.477" v="3" actId="1076"/>
      <pc:docMkLst>
        <pc:docMk/>
      </pc:docMkLst>
      <pc:sldChg chg="modSp mod">
        <pc:chgData name="Xun Gong" userId="0ff8c509-1087-48ec-bf60-e4c00b098044" providerId="ADAL" clId="{CFA7CD96-D8CE-4D0E-93A6-FD9B2DF89067}" dt="2022-05-17T17:51:55.477" v="3" actId="1076"/>
        <pc:sldMkLst>
          <pc:docMk/>
          <pc:sldMk cId="2781036256" sldId="338"/>
        </pc:sldMkLst>
        <pc:picChg chg="mod">
          <ac:chgData name="Xun Gong" userId="0ff8c509-1087-48ec-bf60-e4c00b098044" providerId="ADAL" clId="{CFA7CD96-D8CE-4D0E-93A6-FD9B2DF89067}" dt="2022-05-17T17:51:55.477" v="3" actId="1076"/>
          <ac:picMkLst>
            <pc:docMk/>
            <pc:sldMk cId="2781036256" sldId="338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4098529-A1EC-4128-8995-769948A60143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387850"/>
            <a:ext cx="5607050" cy="4156075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A21B335-137E-4BAA-B2D2-5B4B6E3574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9436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F0E29B-DD10-4093-99EB-05416DC63CFB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81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85887E-09B4-4455-8880-6AEC668D5EA5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653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F25C60-B554-4138-A82D-EA3870A1D216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601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5D933-B12D-40F7-9274-CAD941645B57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880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6F456E-6AF6-4CF8-A466-5FC9141FA6EF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920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5A383E-D4A9-4F5F-B6A7-A710838CDC6B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571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F3AD2C-4E8C-4087-81AA-1ACB89AF6CE1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2210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4196F4-9814-44EF-B6FD-3C3421F51D38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950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9F7D15-5555-433C-BA12-6152050983F5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177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1975CB-218A-4061-8BE7-9C0F29564317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962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513CDD-8564-4E5A-859B-0A7E3D16E6DF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45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22DECE-B60B-4B3A-B0B2-DC84F212242F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41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202BA3-104B-4810-ACFC-9968704DE207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7957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1E5B69-855C-49BA-B119-EAA5DE81E07A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907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5226DA-8354-4453-8F55-E474B62256C5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927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5226DA-8354-4453-8F55-E474B62256C5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052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101E9F-171A-4D91-87C9-1D957A60CE03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19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B1AAC8-2392-4418-8172-E21DED3AA3B1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174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B1AAC8-2392-4418-8172-E21DED3AA3B1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584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B1AAC8-2392-4418-8172-E21DED3AA3B1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667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EF6E22-938D-4FCB-8053-636878C013C1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161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B43D77-9D9F-49BE-9261-2A1A35BA5494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38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6E23BD-2A52-4E91-875E-A204926FB7F4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661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672BE0-B28E-4C33-825D-7404D9120BD2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4776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73685-34D2-4DAC-BFC8-E2DB67E40E0C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698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0E8CB-EFA5-4B90-8617-D3AB530C12FF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638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0E8CB-EFA5-4B90-8617-D3AB530C12FF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217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0E8CB-EFA5-4B90-8617-D3AB530C12FF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22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0C8499-1E89-4439-8881-D9E137DE535F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201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D07A6C-BC26-468F-9A0D-2F37907EE863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847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D07A6C-BC26-468F-9A0D-2F37907EE863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139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407693-14DD-48B7-A1B6-274A6E00C31B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6367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D1D3EDA-598C-4AB1-B571-55E44A86656B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285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DEF70E-A3B5-4214-914B-657FD0A76866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57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85A7FC-CEA4-4D52-9BCB-D241B0F508F6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3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CD9B8D-495A-43B5-8412-00A00C371406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601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9642DC-1A5A-4977-9DE8-910969F541B1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70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7BFEEA0-5BC8-4BE2-A660-C44B1BB2664C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A8B288A-3B2A-42DF-BF04-C297318736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859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FF564-DE12-4BB8-B3C3-8AC740CA782E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037F0-3625-45B4-9AF1-E37C6F8CED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75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3CD5D-9AF0-4B25-9E12-C4E7EC24C525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27983-4D91-4421-B764-2FB798450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969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6DA95-6394-465E-9611-FA8B0360291B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4E680-B92E-42A0-AAA4-2FA0D01379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81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620DF-AD10-43D4-8899-4F7653B0EA97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>
              <a:defRPr/>
            </a:pPr>
            <a:fld id="{92286341-2756-4783-8CCC-12A028A84D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C24B7-1D18-4ABC-BD65-031EFB16FE5C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F4788-AF2D-44A4-B115-393B649528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69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03D99-BAF2-458E-80C4-D16834D0FE64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07B2C-A43F-4CDD-A060-1943DBFDA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1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D2251-053B-4E43-BFB5-C74F44EE8834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80C95-3642-46A4-9372-2AA6B6CFC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13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66A96-6F8C-484B-82BF-6BCF04455FFC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B361932-3BAF-4DF1-9412-64A4887EBB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06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93A88-8412-4746-A29D-0D1C61C90BFF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85F13-444F-4DE1-88E9-E01F4ED727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32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9F996-26DA-4265-8E3E-5A4CF2C31421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31BEEBF1-237E-43D3-A468-1D281C65CB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0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w Cen MT" pitchFamily="34" charset="0"/>
              </a:defRPr>
            </a:lvl1pPr>
          </a:lstStyle>
          <a:p>
            <a:pPr>
              <a:defRPr/>
            </a:pPr>
            <a:fld id="{4D8C0579-6833-4FE5-8832-0CE4AB941B39}" type="datetimeFigureOut">
              <a:rPr lang="en-US"/>
              <a:pPr>
                <a:defRPr/>
              </a:pPr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Tw Cen M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</a:lstStyle>
          <a:p>
            <a:pPr>
              <a:defRPr/>
            </a:pPr>
            <a:fld id="{73A48394-D528-4561-865A-F12E60B119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1" r:id="rId2"/>
    <p:sldLayoutId id="2147484118" r:id="rId3"/>
    <p:sldLayoutId id="2147484112" r:id="rId4"/>
    <p:sldLayoutId id="2147484113" r:id="rId5"/>
    <p:sldLayoutId id="2147484114" r:id="rId6"/>
    <p:sldLayoutId id="2147484119" r:id="rId7"/>
    <p:sldLayoutId id="2147484115" r:id="rId8"/>
    <p:sldLayoutId id="2147484120" r:id="rId9"/>
    <p:sldLayoutId id="2147484116" r:id="rId10"/>
    <p:sldLayoutId id="214748412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9BBB59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8064A2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4038600"/>
            <a:ext cx="6477000" cy="1828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3. Vector Analysis</a:t>
            </a: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eaLnBrk="1" hangingPunct="1"/>
            <a:r>
              <a:rPr lang="en-US" altLang="en-US"/>
              <a:t>Applied EM by Ulaby, Michielssen and Ravaioli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304800"/>
            <a:ext cx="560387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8704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Triple Products</a:t>
            </a:r>
          </a:p>
        </p:txBody>
      </p:sp>
      <p:pic>
        <p:nvPicPr>
          <p:cNvPr id="26628" name="Picture 11" descr="blank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5245100"/>
            <a:ext cx="863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12" descr="blank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00" y="3733800"/>
            <a:ext cx="431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90675"/>
            <a:ext cx="274320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Box 13"/>
          <p:cNvSpPr txBox="1">
            <a:spLocks noChangeArrowheads="1"/>
          </p:cNvSpPr>
          <p:nvPr/>
        </p:nvSpPr>
        <p:spPr bwMode="auto">
          <a:xfrm>
            <a:off x="5021263" y="1546225"/>
            <a:ext cx="795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Hence: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Triple Products</a:t>
            </a:r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685800" y="1600200"/>
            <a:ext cx="272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Scalar Triple Product</a:t>
            </a: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304800" y="4191000"/>
            <a:ext cx="3148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Vector Triple Product</a:t>
            </a:r>
          </a:p>
        </p:txBody>
      </p:sp>
      <p:pic>
        <p:nvPicPr>
          <p:cNvPr id="28679" name="Picture 12" descr="blank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00" y="3733800"/>
            <a:ext cx="431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388" y="2236788"/>
            <a:ext cx="3657600" cy="320675"/>
          </a:xfrm>
        </p:spPr>
      </p:pic>
      <p:pic>
        <p:nvPicPr>
          <p:cNvPr id="2868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4290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76813"/>
            <a:ext cx="38862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Cartesian Coordinate System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28600" y="1524000"/>
            <a:ext cx="2722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Differential length vector</a:t>
            </a:r>
          </a:p>
        </p:txBody>
      </p:sp>
      <p:pic>
        <p:nvPicPr>
          <p:cNvPr id="30724" name="Picture 6" descr="blank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24200"/>
            <a:ext cx="4953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7"/>
          <p:cNvSpPr txBox="1">
            <a:spLocks noChangeArrowheads="1"/>
          </p:cNvSpPr>
          <p:nvPr/>
        </p:nvSpPr>
        <p:spPr bwMode="auto">
          <a:xfrm>
            <a:off x="304800" y="3733800"/>
            <a:ext cx="268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Differential area vectors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71688"/>
            <a:ext cx="5591175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4191000"/>
            <a:ext cx="5038725" cy="2362200"/>
          </a:xfrm>
        </p:spPr>
      </p:pic>
      <p:pic>
        <p:nvPicPr>
          <p:cNvPr id="307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048000"/>
            <a:ext cx="3948113" cy="29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0"/>
            <a:ext cx="87455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88" y="1066800"/>
            <a:ext cx="5586412" cy="3597275"/>
          </a:xfrm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Cylindrical Coordinate System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03775"/>
            <a:ext cx="5988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495550"/>
            <a:ext cx="4419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Cylindrical Coordinate System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48736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840288"/>
            <a:ext cx="48768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3200" y="1600200"/>
            <a:ext cx="3784600" cy="40386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63" y="381000"/>
            <a:ext cx="4625975" cy="5105400"/>
          </a:xfrm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47825"/>
            <a:ext cx="48006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7200"/>
            <a:ext cx="5073650" cy="54864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7200"/>
            <a:ext cx="5073650" cy="5486400"/>
          </a:xfrm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09800"/>
            <a:ext cx="4684713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5" y="152400"/>
            <a:ext cx="4949825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Spherical Coordinate System</a:t>
            </a: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0"/>
            <a:ext cx="3632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24475" y="3276600"/>
            <a:ext cx="3759200" cy="3581400"/>
          </a:xfrm>
        </p:spPr>
      </p:pic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2389188"/>
            <a:ext cx="5126037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Chapter 3 Overview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r>
              <a:rPr lang="en-US" altLang="en-US" dirty="0"/>
              <a:t>Basic Vector Operations</a:t>
            </a:r>
          </a:p>
          <a:p>
            <a:r>
              <a:rPr lang="en-US" altLang="en-US" dirty="0"/>
              <a:t>Cartesian, Cylindrical and Spherical Coordinates</a:t>
            </a:r>
          </a:p>
          <a:p>
            <a:r>
              <a:rPr lang="en-US" altLang="en-US" dirty="0"/>
              <a:t>Gradient</a:t>
            </a:r>
          </a:p>
          <a:p>
            <a:r>
              <a:rPr lang="en-US" altLang="en-US" dirty="0"/>
              <a:t>Divergence</a:t>
            </a:r>
          </a:p>
          <a:p>
            <a:r>
              <a:rPr lang="en-US" altLang="en-US" dirty="0"/>
              <a:t>Divergence Theorem</a:t>
            </a:r>
          </a:p>
          <a:p>
            <a:r>
              <a:rPr lang="en-US" altLang="en-US" dirty="0"/>
              <a:t>Curl</a:t>
            </a:r>
          </a:p>
          <a:p>
            <a:r>
              <a:rPr lang="en-US" altLang="en-US" dirty="0"/>
              <a:t>Stokes Theorem</a:t>
            </a:r>
          </a:p>
          <a:p>
            <a:r>
              <a:rPr lang="en-US" altLang="en-US" dirty="0"/>
              <a:t>Laplacian Operator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5"/>
          <a:stretch>
            <a:fillRect/>
          </a:stretch>
        </p:blipFill>
        <p:spPr>
          <a:xfrm>
            <a:off x="-7938" y="0"/>
            <a:ext cx="4254501" cy="4343400"/>
          </a:xfrm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8006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938" y="0"/>
            <a:ext cx="4254501" cy="6858000"/>
          </a:xfrm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8006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01825"/>
            <a:ext cx="4230688" cy="49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4419600" cy="990600"/>
          </a:xfrm>
        </p:spPr>
        <p:txBody>
          <a:bodyPr/>
          <a:lstStyle/>
          <a:p>
            <a:pPr eaLnBrk="1" hangingPunct="1"/>
            <a:r>
              <a:rPr lang="en-US" altLang="en-US" sz="3200"/>
              <a:t>Gradient of A Scalar Field</a:t>
            </a:r>
          </a:p>
        </p:txBody>
      </p:sp>
      <p:pic>
        <p:nvPicPr>
          <p:cNvPr id="51203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38" y="1600200"/>
            <a:ext cx="3871912" cy="2743200"/>
          </a:xfrm>
        </p:spPr>
      </p:pic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76200"/>
            <a:ext cx="521811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11538"/>
            <a:ext cx="5114925" cy="314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The Upcoming Space Missions Around The Lagrange Points | by Areeba Merriam  | Sciency miscellanea | Medium">
            <a:extLst>
              <a:ext uri="{FF2B5EF4-FFF2-40B4-BE49-F238E27FC236}">
                <a16:creationId xmlns:a16="http://schemas.microsoft.com/office/drawing/2014/main" id="{0BA2ACB1-CC39-4550-9953-C2E64E1E3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45" y="4279323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4419600" cy="990600"/>
          </a:xfrm>
        </p:spPr>
        <p:txBody>
          <a:bodyPr/>
          <a:lstStyle/>
          <a:p>
            <a:pPr eaLnBrk="1" hangingPunct="1"/>
            <a:r>
              <a:rPr lang="en-US" altLang="en-US" sz="3200"/>
              <a:t>Gradient of A Scalar Field</a:t>
            </a:r>
          </a:p>
        </p:txBody>
      </p:sp>
      <p:pic>
        <p:nvPicPr>
          <p:cNvPr id="1026" name="Picture 2" descr="The Upcoming Space Missions Around The Lagrange Points | by Areeba Merriam  | Sciency miscellanea | Medium">
            <a:extLst>
              <a:ext uri="{FF2B5EF4-FFF2-40B4-BE49-F238E27FC236}">
                <a16:creationId xmlns:a16="http://schemas.microsoft.com/office/drawing/2014/main" id="{0BA2ACB1-CC39-4550-9953-C2E64E1E3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lectric potential - Wikipedia">
            <a:extLst>
              <a:ext uri="{FF2B5EF4-FFF2-40B4-BE49-F238E27FC236}">
                <a16:creationId xmlns:a16="http://schemas.microsoft.com/office/drawing/2014/main" id="{ED5E0715-CAF5-4F1F-BD34-1C898BA24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47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Gradient ( cont.)</a:t>
            </a:r>
          </a:p>
        </p:txBody>
      </p:sp>
      <p:pic>
        <p:nvPicPr>
          <p:cNvPr id="5325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3" y="1524000"/>
            <a:ext cx="4567237" cy="3249613"/>
          </a:xfrm>
        </p:spPr>
      </p:pic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53"/>
          <a:stretch>
            <a:fillRect/>
          </a:stretch>
        </p:blipFill>
        <p:spPr bwMode="auto">
          <a:xfrm>
            <a:off x="4572000" y="685800"/>
            <a:ext cx="46005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Gradient ( cont.)</a:t>
            </a:r>
          </a:p>
        </p:txBody>
      </p:sp>
      <p:pic>
        <p:nvPicPr>
          <p:cNvPr id="5529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3" y="1524000"/>
            <a:ext cx="4567237" cy="3249613"/>
          </a:xfrm>
        </p:spPr>
      </p:pic>
      <p:pic>
        <p:nvPicPr>
          <p:cNvPr id="5530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152400"/>
            <a:ext cx="46005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356225"/>
            <a:ext cx="38862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Gradient ( 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2437200" cy="583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10000"/>
          <a:stretch/>
        </p:blipFill>
        <p:spPr>
          <a:xfrm rot="5400000">
            <a:off x="-168063" y="2447253"/>
            <a:ext cx="4584276" cy="421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43311-0A42-4B3C-A018-096C0105A7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9" t="59728" r="30581"/>
          <a:stretch/>
        </p:blipFill>
        <p:spPr>
          <a:xfrm rot="5400000">
            <a:off x="6481762" y="-75768"/>
            <a:ext cx="7620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26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Gradient ( 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2437200" cy="583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69" y="3657600"/>
            <a:ext cx="7159276" cy="88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1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12775" y="-762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Divergence of a Vector Field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88988"/>
            <a:ext cx="3652838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75" y="4191000"/>
            <a:ext cx="4505325" cy="2554288"/>
          </a:xfrm>
        </p:spPr>
      </p:pic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958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Divergence Theorem</a:t>
            </a:r>
          </a:p>
        </p:txBody>
      </p:sp>
      <p:sp>
        <p:nvSpPr>
          <p:cNvPr id="59395" name="TextBox 4"/>
          <p:cNvSpPr txBox="1">
            <a:spLocks noChangeArrowheads="1"/>
          </p:cNvSpPr>
          <p:nvPr/>
        </p:nvSpPr>
        <p:spPr bwMode="auto">
          <a:xfrm>
            <a:off x="838200" y="5715000"/>
            <a:ext cx="7239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Useful tool for converting integration over a volume to one over the surface enclosing that volume, and vice versa</a:t>
            </a:r>
          </a:p>
        </p:txBody>
      </p:sp>
      <p:pic>
        <p:nvPicPr>
          <p:cNvPr id="5939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5863" y="2249488"/>
            <a:ext cx="6772275" cy="1789112"/>
          </a:xfrm>
        </p:spPr>
      </p:pic>
      <p:pic>
        <p:nvPicPr>
          <p:cNvPr id="2050" name="Picture 2" descr="Divergence theorem - Wikiwand">
            <a:extLst>
              <a:ext uri="{FF2B5EF4-FFF2-40B4-BE49-F238E27FC236}">
                <a16:creationId xmlns:a16="http://schemas.microsoft.com/office/drawing/2014/main" id="{413BE402-D4E5-419D-B197-E29F54B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995305"/>
            <a:ext cx="23812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Laws of Vector Algebra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335280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3041650"/>
            <a:ext cx="1828800" cy="309563"/>
          </a:xfrm>
        </p:spPr>
      </p:pic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17950"/>
            <a:ext cx="2628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0"/>
            <a:ext cx="32099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400"/>
            <a:ext cx="3165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381000"/>
            <a:ext cx="273526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07"/>
          <a:stretch>
            <a:fillRect/>
          </a:stretch>
        </p:blipFill>
        <p:spPr>
          <a:xfrm>
            <a:off x="0" y="0"/>
            <a:ext cx="4724400" cy="23622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2" t="44344" r="27406"/>
          <a:stretch/>
        </p:blipFill>
        <p:spPr>
          <a:xfrm rot="5400000">
            <a:off x="6261033" y="-1809751"/>
            <a:ext cx="1066800" cy="46863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66063" r="76275"/>
          <a:stretch/>
        </p:blipFill>
        <p:spPr>
          <a:xfrm rot="5400000">
            <a:off x="1950244" y="-883444"/>
            <a:ext cx="685800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81000"/>
            <a:ext cx="4724400" cy="4911725"/>
          </a:xfrm>
        </p:spPr>
      </p:pic>
      <p:pic>
        <p:nvPicPr>
          <p:cNvPr id="634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05000"/>
            <a:ext cx="4648200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181600" cy="990600"/>
          </a:xfrm>
        </p:spPr>
        <p:txBody>
          <a:bodyPr/>
          <a:lstStyle/>
          <a:p>
            <a:pPr eaLnBrk="1" hangingPunct="1"/>
            <a:r>
              <a:rPr lang="en-US" altLang="en-US"/>
              <a:t>Curl of a Vector Field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7388"/>
            <a:ext cx="28956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3981450"/>
            <a:ext cx="4876800" cy="2346325"/>
          </a:xfrm>
        </p:spPr>
      </p:pic>
      <p:pic>
        <p:nvPicPr>
          <p:cNvPr id="655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8" y="0"/>
            <a:ext cx="36433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181600" cy="990600"/>
          </a:xfrm>
        </p:spPr>
        <p:txBody>
          <a:bodyPr/>
          <a:lstStyle/>
          <a:p>
            <a:pPr eaLnBrk="1" hangingPunct="1"/>
            <a:r>
              <a:rPr lang="en-US" altLang="en-US"/>
              <a:t>Curl of a Vector Field</a:t>
            </a:r>
          </a:p>
        </p:txBody>
      </p:sp>
      <p:pic>
        <p:nvPicPr>
          <p:cNvPr id="83970" name="Picture 2" descr="Uniform cur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90800"/>
            <a:ext cx="40386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1630680"/>
                <a:ext cx="2064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30680"/>
                <a:ext cx="206492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770" t="-24444" r="-162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29400" y="1630680"/>
                <a:ext cx="1352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630680"/>
                <a:ext cx="135293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167" t="-24444" r="-2262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976" name="Picture 8" descr="Curl of uniform cur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73313"/>
            <a:ext cx="3962400" cy="42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06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181600" cy="990600"/>
          </a:xfrm>
        </p:spPr>
        <p:txBody>
          <a:bodyPr/>
          <a:lstStyle/>
          <a:p>
            <a:pPr eaLnBrk="1" hangingPunct="1"/>
            <a:r>
              <a:rPr lang="en-US" altLang="en-US"/>
              <a:t>Curl of a Vector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1630680"/>
                <a:ext cx="18110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30680"/>
                <a:ext cx="181107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20" t="-24444" r="-188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29400" y="1630680"/>
                <a:ext cx="1469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630680"/>
                <a:ext cx="146912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333" t="-24444" r="-2125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1378" name="Picture 2" descr="Nonuniform curl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33840"/>
            <a:ext cx="4224159" cy="42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 descr="Curl of nonuniform cur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41460"/>
            <a:ext cx="365759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007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20294" y="3820247"/>
            <a:ext cx="5408612" cy="3065462"/>
          </a:xfrm>
        </p:spPr>
      </p:pic>
      <p:sp>
        <p:nvSpPr>
          <p:cNvPr id="6758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Stokes’s Theorem</a:t>
            </a:r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600200"/>
            <a:ext cx="49815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6" descr="http://www.uic.edu/classes/eecs/eecs520/textbook/img418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2438400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alculus III - Stokes&amp;#39; Theorem">
            <a:extLst>
              <a:ext uri="{FF2B5EF4-FFF2-40B4-BE49-F238E27FC236}">
                <a16:creationId xmlns:a16="http://schemas.microsoft.com/office/drawing/2014/main" id="{FCE6D07F-02F8-40E5-8B58-2D047689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72" y="4328254"/>
            <a:ext cx="2627728" cy="252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Laplacian Operator</a:t>
            </a:r>
          </a:p>
        </p:txBody>
      </p:sp>
      <p:sp>
        <p:nvSpPr>
          <p:cNvPr id="69635" name="TextBox 6"/>
          <p:cNvSpPr txBox="1">
            <a:spLocks noChangeArrowheads="1"/>
          </p:cNvSpPr>
          <p:nvPr/>
        </p:nvSpPr>
        <p:spPr bwMode="auto">
          <a:xfrm>
            <a:off x="304800" y="1676400"/>
            <a:ext cx="3521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Laplacian of a Scalar Field</a:t>
            </a:r>
          </a:p>
        </p:txBody>
      </p:sp>
      <p:sp>
        <p:nvSpPr>
          <p:cNvPr id="69636" name="TextBox 8"/>
          <p:cNvSpPr txBox="1">
            <a:spLocks noChangeArrowheads="1"/>
          </p:cNvSpPr>
          <p:nvPr/>
        </p:nvSpPr>
        <p:spPr bwMode="auto">
          <a:xfrm>
            <a:off x="304800" y="3581400"/>
            <a:ext cx="35179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Laplacian of a Vector Field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9637" name="TextBox 10"/>
          <p:cNvSpPr txBox="1">
            <a:spLocks noChangeArrowheads="1"/>
          </p:cNvSpPr>
          <p:nvPr/>
        </p:nvSpPr>
        <p:spPr bwMode="auto">
          <a:xfrm>
            <a:off x="304800" y="5638800"/>
            <a:ext cx="1992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Useful Relation</a:t>
            </a:r>
          </a:p>
        </p:txBody>
      </p:sp>
      <p:pic>
        <p:nvPicPr>
          <p:cNvPr id="696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638" y="2171700"/>
            <a:ext cx="6677025" cy="1066800"/>
          </a:xfrm>
        </p:spPr>
      </p:pic>
      <p:pic>
        <p:nvPicPr>
          <p:cNvPr id="696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7975"/>
            <a:ext cx="42672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172200"/>
            <a:ext cx="4572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Some Useful Vector Identities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10001" r="10001" b="18888"/>
          <a:stretch/>
        </p:blipFill>
        <p:spPr>
          <a:xfrm>
            <a:off x="2301081" y="1600200"/>
            <a:ext cx="477678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Properties of Vector Operations</a:t>
            </a:r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304800" y="1524000"/>
            <a:ext cx="2327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</a:rPr>
              <a:t>Equality of Two Vectors</a:t>
            </a:r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6477000" y="19050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Commutative property</a:t>
            </a:r>
          </a:p>
        </p:txBody>
      </p:sp>
      <p:pic>
        <p:nvPicPr>
          <p:cNvPr id="14341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06588"/>
            <a:ext cx="4572000" cy="2741612"/>
          </a:xfrm>
        </p:spPr>
      </p:pic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62200"/>
            <a:ext cx="19812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3886200"/>
            <a:ext cx="44386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219200" y="4419600"/>
            <a:ext cx="457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2075" y="4419600"/>
            <a:ext cx="7207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410200"/>
            <a:ext cx="46847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Position &amp; Distance Vectors</a:t>
            </a:r>
          </a:p>
        </p:txBody>
      </p:sp>
      <p:pic>
        <p:nvPicPr>
          <p:cNvPr id="16388" name="Content Placeholder 3" descr="eq3.10.tiff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142" b="-31142"/>
          <a:stretch>
            <a:fillRect/>
          </a:stretch>
        </p:blipFill>
        <p:spPr>
          <a:xfrm>
            <a:off x="457200" y="1752600"/>
            <a:ext cx="3127375" cy="1724025"/>
          </a:xfrm>
        </p:spPr>
      </p:pic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381000" y="1676400"/>
            <a:ext cx="3970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Position Vector: </a:t>
            </a:r>
            <a:r>
              <a:rPr lang="en-US" altLang="en-US" sz="2000"/>
              <a:t>From origin to point P</a:t>
            </a:r>
          </a:p>
        </p:txBody>
      </p:sp>
      <p:sp>
        <p:nvSpPr>
          <p:cNvPr id="16390" name="TextBox 9"/>
          <p:cNvSpPr txBox="1">
            <a:spLocks noChangeArrowheads="1"/>
          </p:cNvSpPr>
          <p:nvPr/>
        </p:nvSpPr>
        <p:spPr bwMode="auto">
          <a:xfrm>
            <a:off x="381000" y="3505200"/>
            <a:ext cx="3838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Distance Vector: </a:t>
            </a:r>
            <a:r>
              <a:rPr lang="en-US" altLang="en-US" sz="2000">
                <a:solidFill>
                  <a:srgbClr val="000000"/>
                </a:solidFill>
              </a:rPr>
              <a:t>Between two points</a:t>
            </a:r>
          </a:p>
        </p:txBody>
      </p:sp>
      <p:pic>
        <p:nvPicPr>
          <p:cNvPr id="16391" name="Picture 11" descr="blank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16375"/>
            <a:ext cx="4071938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42275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029200"/>
            <a:ext cx="42672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715000"/>
            <a:ext cx="4067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1066800"/>
          </a:xfrm>
        </p:spPr>
        <p:txBody>
          <a:bodyPr/>
          <a:lstStyle/>
          <a:p>
            <a:pPr eaLnBrk="1" hangingPunct="1"/>
            <a:r>
              <a:rPr lang="en-US" altLang="en-US" sz="3200"/>
              <a:t>Vector Multiplication:  Scalar Product</a:t>
            </a:r>
            <a:r>
              <a:rPr lang="en-US" altLang="en-US" sz="3200">
                <a:solidFill>
                  <a:srgbClr val="FF0000"/>
                </a:solidFill>
              </a:rPr>
              <a:t> or ”Dot Product”</a:t>
            </a:r>
            <a:br>
              <a:rPr lang="en-US" altLang="en-US" sz="2800">
                <a:solidFill>
                  <a:srgbClr val="FF0000"/>
                </a:solidFill>
              </a:rPr>
            </a:br>
            <a:endParaRPr lang="en-US" altLang="en-US" sz="2800"/>
          </a:p>
        </p:txBody>
      </p:sp>
      <p:pic>
        <p:nvPicPr>
          <p:cNvPr id="18437" name="Picture 9" descr="blank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715000"/>
            <a:ext cx="457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0" descr="blank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715000"/>
            <a:ext cx="4419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Box 11"/>
          <p:cNvSpPr txBox="1">
            <a:spLocks noChangeArrowheads="1"/>
          </p:cNvSpPr>
          <p:nvPr/>
        </p:nvSpPr>
        <p:spPr bwMode="auto">
          <a:xfrm>
            <a:off x="4386263" y="5715000"/>
            <a:ext cx="795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Hence:</a:t>
            </a:r>
          </a:p>
        </p:txBody>
      </p:sp>
      <p:pic>
        <p:nvPicPr>
          <p:cNvPr id="1844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6575"/>
            <a:ext cx="25146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95600"/>
            <a:ext cx="4313238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08163"/>
            <a:ext cx="20574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90800"/>
            <a:ext cx="3195638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22675"/>
            <a:ext cx="277336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200"/>
              <a:t>Vector Multiplication: Vector Product</a:t>
            </a:r>
            <a:r>
              <a:rPr lang="en-US" sz="3200">
                <a:solidFill>
                  <a:srgbClr val="FF0000"/>
                </a:solidFill>
              </a:rPr>
              <a:t> or ”Cross Product”</a:t>
            </a:r>
            <a:br>
              <a:rPr lang="en-US" sz="4000">
                <a:solidFill>
                  <a:srgbClr val="FF0000"/>
                </a:solidFill>
              </a:rPr>
            </a:br>
            <a:endParaRPr lang="en-US" sz="4000"/>
          </a:p>
        </p:txBody>
      </p:sp>
      <p:pic>
        <p:nvPicPr>
          <p:cNvPr id="20483" name="Picture 10" descr="blank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257800"/>
            <a:ext cx="4419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706563"/>
            <a:ext cx="2590800" cy="407987"/>
          </a:xfrm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0463"/>
            <a:ext cx="3124200" cy="442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30363"/>
            <a:ext cx="4038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78038"/>
            <a:ext cx="46482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644775"/>
            <a:ext cx="12192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00400"/>
            <a:ext cx="5265738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53000"/>
            <a:ext cx="4668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334000"/>
            <a:ext cx="307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00"/>
          <a:stretch>
            <a:fillRect/>
          </a:stretch>
        </p:blipFill>
        <p:spPr>
          <a:xfrm>
            <a:off x="0" y="0"/>
            <a:ext cx="4495800" cy="2133600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-136525"/>
            <a:ext cx="27432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495800" cy="3783013"/>
          </a:xfrm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49688"/>
            <a:ext cx="3429000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35000"/>
            <a:ext cx="46482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3262</TotalTime>
  <Words>273</Words>
  <Application>Microsoft Office PowerPoint</Application>
  <PresentationFormat>On-screen Show (4:3)</PresentationFormat>
  <Paragraphs>91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Tw Cen MT</vt:lpstr>
      <vt:lpstr>Wingdings</vt:lpstr>
      <vt:lpstr>Wingdings 2</vt:lpstr>
      <vt:lpstr>Median</vt:lpstr>
      <vt:lpstr>3. Vector Analysis</vt:lpstr>
      <vt:lpstr>Chapter 3 Overview</vt:lpstr>
      <vt:lpstr>Laws of Vector Algebra</vt:lpstr>
      <vt:lpstr>Properties of Vector Operations</vt:lpstr>
      <vt:lpstr>Position &amp; Distance Vectors</vt:lpstr>
      <vt:lpstr>Vector Multiplication:  Scalar Product or ”Dot Product” </vt:lpstr>
      <vt:lpstr>Vector Multiplication: Vector Product or ”Cross Product” </vt:lpstr>
      <vt:lpstr>PowerPoint Presentation</vt:lpstr>
      <vt:lpstr>PowerPoint Presentation</vt:lpstr>
      <vt:lpstr>Triple Products</vt:lpstr>
      <vt:lpstr>Triple Products</vt:lpstr>
      <vt:lpstr>Cartesian Coordinate System</vt:lpstr>
      <vt:lpstr>PowerPoint Presentation</vt:lpstr>
      <vt:lpstr>Cylindrical Coordinate System</vt:lpstr>
      <vt:lpstr>Cylindrical Coordinate System</vt:lpstr>
      <vt:lpstr>PowerPoint Presentation</vt:lpstr>
      <vt:lpstr>PowerPoint Presentation</vt:lpstr>
      <vt:lpstr>PowerPoint Presentation</vt:lpstr>
      <vt:lpstr>Spherical Coordinate System</vt:lpstr>
      <vt:lpstr>PowerPoint Presentation</vt:lpstr>
      <vt:lpstr>PowerPoint Presentation</vt:lpstr>
      <vt:lpstr>Gradient of A Scalar Field</vt:lpstr>
      <vt:lpstr>Gradient of A Scalar Field</vt:lpstr>
      <vt:lpstr>Gradient ( cont.)</vt:lpstr>
      <vt:lpstr>Gradient ( cont.)</vt:lpstr>
      <vt:lpstr>Gradient ( cont.)</vt:lpstr>
      <vt:lpstr>Gradient ( cont.)</vt:lpstr>
      <vt:lpstr>Divergence of a Vector Field</vt:lpstr>
      <vt:lpstr>Divergence Theorem</vt:lpstr>
      <vt:lpstr>PowerPoint Presentation</vt:lpstr>
      <vt:lpstr>PowerPoint Presentation</vt:lpstr>
      <vt:lpstr>Curl of a Vector Field</vt:lpstr>
      <vt:lpstr>Curl of a Vector Field</vt:lpstr>
      <vt:lpstr>Curl of a Vector Field</vt:lpstr>
      <vt:lpstr>Stokes’s Theorem</vt:lpstr>
      <vt:lpstr>Laplacian Operator</vt:lpstr>
      <vt:lpstr>Some Useful Vector Identities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Xun Gong</cp:lastModifiedBy>
  <cp:revision>112</cp:revision>
  <cp:lastPrinted>2018-01-21T20:28:30Z</cp:lastPrinted>
  <dcterms:created xsi:type="dcterms:W3CDTF">2010-03-25T20:03:50Z</dcterms:created>
  <dcterms:modified xsi:type="dcterms:W3CDTF">2022-05-17T17:51:56Z</dcterms:modified>
</cp:coreProperties>
</file>